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6"/>
  </p:notesMasterIdLst>
  <p:sldIdLst>
    <p:sldId id="256" r:id="rId2"/>
    <p:sldId id="258" r:id="rId3"/>
    <p:sldId id="263" r:id="rId4"/>
    <p:sldId id="282" r:id="rId5"/>
    <p:sldId id="281" r:id="rId6"/>
    <p:sldId id="288" r:id="rId7"/>
    <p:sldId id="279" r:id="rId8"/>
    <p:sldId id="280" r:id="rId9"/>
    <p:sldId id="287" r:id="rId10"/>
    <p:sldId id="270" r:id="rId11"/>
    <p:sldId id="265" r:id="rId12"/>
    <p:sldId id="266" r:id="rId13"/>
    <p:sldId id="267" r:id="rId14"/>
    <p:sldId id="274" r:id="rId15"/>
    <p:sldId id="275" r:id="rId16"/>
    <p:sldId id="283" r:id="rId17"/>
    <p:sldId id="289" r:id="rId18"/>
    <p:sldId id="290" r:id="rId19"/>
    <p:sldId id="291" r:id="rId20"/>
    <p:sldId id="285" r:id="rId21"/>
    <p:sldId id="277" r:id="rId22"/>
    <p:sldId id="286" r:id="rId23"/>
    <p:sldId id="261" r:id="rId24"/>
    <p:sldId id="262" r:id="rId25"/>
  </p:sldIdLst>
  <p:sldSz cx="18288000" cy="10287000"/>
  <p:notesSz cx="6858000" cy="9144000"/>
  <p:embeddedFontLst>
    <p:embeddedFont>
      <p:font typeface="Archivo Black" panose="020B0600000101010101" charset="0"/>
      <p:bold r:id="rId27"/>
      <p:boldItalic r:id="rId28"/>
    </p:embeddedFont>
    <p:embeddedFont>
      <p:font typeface="Archivo SemiBold" panose="020B0600000101010101" charset="0"/>
      <p:regular r:id="rId29"/>
      <p:bold r:id="rId30"/>
      <p:italic r:id="rId31"/>
      <p:boldItalic r:id="rId32"/>
    </p:embeddedFont>
    <p:embeddedFont>
      <p:font typeface="나눔스퀘어 네오 Bold" panose="00000800000000000000" pitchFamily="2" charset="-127"/>
      <p:bold r:id="rId33"/>
    </p:embeddedFont>
    <p:embeddedFont>
      <p:font typeface="제주한라산" panose="02000300000000000000" pitchFamily="2" charset="-127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747775"/>
          </p15:clr>
        </p15:guide>
        <p15:guide id="2" pos="576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19" autoAdjust="0"/>
  </p:normalViewPr>
  <p:slideViewPr>
    <p:cSldViewPr snapToGrid="0">
      <p:cViewPr varScale="1">
        <p:scale>
          <a:sx n="81" d="100"/>
          <a:sy n="81" d="100"/>
        </p:scale>
        <p:origin x="138" y="174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2f660400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2f660400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99F699E7-BD01-6263-B9F7-EB2C23234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f660400db_0_21:notes">
            <a:extLst>
              <a:ext uri="{FF2B5EF4-FFF2-40B4-BE49-F238E27FC236}">
                <a16:creationId xmlns:a16="http://schemas.microsoft.com/office/drawing/2014/main" id="{CB32D53E-AD90-56F8-5990-1D5C03E7CB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f660400db_0_21:notes">
            <a:extLst>
              <a:ext uri="{FF2B5EF4-FFF2-40B4-BE49-F238E27FC236}">
                <a16:creationId xmlns:a16="http://schemas.microsoft.com/office/drawing/2014/main" id="{DA247EE5-0050-D44A-09B3-0ADC9C4794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531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6CF378FA-35A2-CD12-1F9F-E56F25C02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f660400db_0_21:notes">
            <a:extLst>
              <a:ext uri="{FF2B5EF4-FFF2-40B4-BE49-F238E27FC236}">
                <a16:creationId xmlns:a16="http://schemas.microsoft.com/office/drawing/2014/main" id="{5627881C-4CB2-B4CE-3BF4-C6D3374F7B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f660400db_0_21:notes">
            <a:extLst>
              <a:ext uri="{FF2B5EF4-FFF2-40B4-BE49-F238E27FC236}">
                <a16:creationId xmlns:a16="http://schemas.microsoft.com/office/drawing/2014/main" id="{A9992E38-441F-E533-5B5A-928570FB4B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95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3DE9AC0B-1ED7-F206-A1C0-53C34E112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f660400db_0_21:notes">
            <a:extLst>
              <a:ext uri="{FF2B5EF4-FFF2-40B4-BE49-F238E27FC236}">
                <a16:creationId xmlns:a16="http://schemas.microsoft.com/office/drawing/2014/main" id="{0364368D-DFDE-AF58-A5CD-9FB05A0419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f660400db_0_21:notes">
            <a:extLst>
              <a:ext uri="{FF2B5EF4-FFF2-40B4-BE49-F238E27FC236}">
                <a16:creationId xmlns:a16="http://schemas.microsoft.com/office/drawing/2014/main" id="{F391AB98-B506-86B4-3589-19FB234A37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052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E088CCF0-DDD4-1A68-6BF2-05E99D7D3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f660400db_0_21:notes">
            <a:extLst>
              <a:ext uri="{FF2B5EF4-FFF2-40B4-BE49-F238E27FC236}">
                <a16:creationId xmlns:a16="http://schemas.microsoft.com/office/drawing/2014/main" id="{88D6B097-1976-E208-4AC5-2D96A7B34F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f660400db_0_21:notes">
            <a:extLst>
              <a:ext uri="{FF2B5EF4-FFF2-40B4-BE49-F238E27FC236}">
                <a16:creationId xmlns:a16="http://schemas.microsoft.com/office/drawing/2014/main" id="{8A8575FE-74A5-A9A6-9343-ADF75F3A8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564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D87241F1-ECA7-E1FA-6A7B-672505EAD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f660400db_0_21:notes">
            <a:extLst>
              <a:ext uri="{FF2B5EF4-FFF2-40B4-BE49-F238E27FC236}">
                <a16:creationId xmlns:a16="http://schemas.microsoft.com/office/drawing/2014/main" id="{6AB6CE1E-940F-E841-3C60-6266D5CA70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f660400db_0_21:notes">
            <a:extLst>
              <a:ext uri="{FF2B5EF4-FFF2-40B4-BE49-F238E27FC236}">
                <a16:creationId xmlns:a16="http://schemas.microsoft.com/office/drawing/2014/main" id="{70CDF0C1-0A3E-71FA-330C-95CF6151AC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115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72A10230-7B92-EEFA-6B8F-555CE122C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f660400db_0_21:notes">
            <a:extLst>
              <a:ext uri="{FF2B5EF4-FFF2-40B4-BE49-F238E27FC236}">
                <a16:creationId xmlns:a16="http://schemas.microsoft.com/office/drawing/2014/main" id="{916942AB-09F0-CA29-824E-86A6495DA1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f660400db_0_21:notes">
            <a:extLst>
              <a:ext uri="{FF2B5EF4-FFF2-40B4-BE49-F238E27FC236}">
                <a16:creationId xmlns:a16="http://schemas.microsoft.com/office/drawing/2014/main" id="{E153BDC2-DD6F-6653-9926-DDDCA2F27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09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EBA50AB8-8EED-52EF-83D0-977E19BAD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f660400db_0_21:notes">
            <a:extLst>
              <a:ext uri="{FF2B5EF4-FFF2-40B4-BE49-F238E27FC236}">
                <a16:creationId xmlns:a16="http://schemas.microsoft.com/office/drawing/2014/main" id="{CC0FBDD4-7BD0-D17A-DF3A-F172B724E7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f660400db_0_21:notes">
            <a:extLst>
              <a:ext uri="{FF2B5EF4-FFF2-40B4-BE49-F238E27FC236}">
                <a16:creationId xmlns:a16="http://schemas.microsoft.com/office/drawing/2014/main" id="{24D0EFDF-3A6F-EF2E-6BC2-533B93AC89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943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24057B08-59DB-F200-DBF4-542FEE71E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f660400db_0_21:notes">
            <a:extLst>
              <a:ext uri="{FF2B5EF4-FFF2-40B4-BE49-F238E27FC236}">
                <a16:creationId xmlns:a16="http://schemas.microsoft.com/office/drawing/2014/main" id="{A25BB87E-B01D-08D6-DDD3-64153DBD1C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f660400db_0_21:notes">
            <a:extLst>
              <a:ext uri="{FF2B5EF4-FFF2-40B4-BE49-F238E27FC236}">
                <a16:creationId xmlns:a16="http://schemas.microsoft.com/office/drawing/2014/main" id="{5C561B93-B6E9-00DB-1605-E273EE6F8A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507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f660400d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f660400d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f660400d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f660400d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f660400d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f660400d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4D21679-31B2-122D-0337-9ECE01972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f660400db_0_3:notes">
            <a:extLst>
              <a:ext uri="{FF2B5EF4-FFF2-40B4-BE49-F238E27FC236}">
                <a16:creationId xmlns:a16="http://schemas.microsoft.com/office/drawing/2014/main" id="{4FCC1F31-A5EB-0449-C12B-6F2FB1C6E5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2f660400db_0_3:notes">
            <a:extLst>
              <a:ext uri="{FF2B5EF4-FFF2-40B4-BE49-F238E27FC236}">
                <a16:creationId xmlns:a16="http://schemas.microsoft.com/office/drawing/2014/main" id="{0295D51F-A56C-0DC2-2A3E-0ACECDAAF2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5203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9395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98E3342A-3635-7A90-8F32-3BC99B5B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f660400db_0_21:notes">
            <a:extLst>
              <a:ext uri="{FF2B5EF4-FFF2-40B4-BE49-F238E27FC236}">
                <a16:creationId xmlns:a16="http://schemas.microsoft.com/office/drawing/2014/main" id="{CD772897-65EB-9A69-6FD3-D5F4B6DD50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f660400db_0_21:notes">
            <a:extLst>
              <a:ext uri="{FF2B5EF4-FFF2-40B4-BE49-F238E27FC236}">
                <a16:creationId xmlns:a16="http://schemas.microsoft.com/office/drawing/2014/main" id="{2656EFCF-60FA-6FCC-E4DF-2EA04EDFFD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502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44E25B79-12A9-0495-6859-9496D4B8F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f660400db_0_21:notes">
            <a:extLst>
              <a:ext uri="{FF2B5EF4-FFF2-40B4-BE49-F238E27FC236}">
                <a16:creationId xmlns:a16="http://schemas.microsoft.com/office/drawing/2014/main" id="{1C7EF314-1788-C688-75EB-B0337C4A44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f660400db_0_21:notes">
            <a:extLst>
              <a:ext uri="{FF2B5EF4-FFF2-40B4-BE49-F238E27FC236}">
                <a16:creationId xmlns:a16="http://schemas.microsoft.com/office/drawing/2014/main" id="{30E43F90-3D2E-5822-962C-0E5A9D4AA2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095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B7CECDD6-C561-272A-C194-120B55B4D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f660400db_0_21:notes">
            <a:extLst>
              <a:ext uri="{FF2B5EF4-FFF2-40B4-BE49-F238E27FC236}">
                <a16:creationId xmlns:a16="http://schemas.microsoft.com/office/drawing/2014/main" id="{2E0C3A1F-C0BA-1409-A795-EF7708FDEE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f660400db_0_21:notes">
            <a:extLst>
              <a:ext uri="{FF2B5EF4-FFF2-40B4-BE49-F238E27FC236}">
                <a16:creationId xmlns:a16="http://schemas.microsoft.com/office/drawing/2014/main" id="{2B4E4AC7-074E-86B0-7C00-AD4CE53029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690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AA439DC4-8971-0778-FA46-0EF5EB2F4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f660400db_0_21:notes">
            <a:extLst>
              <a:ext uri="{FF2B5EF4-FFF2-40B4-BE49-F238E27FC236}">
                <a16:creationId xmlns:a16="http://schemas.microsoft.com/office/drawing/2014/main" id="{7C9CF2A4-D98E-E158-3C12-DEFD3D1279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f660400db_0_21:notes">
            <a:extLst>
              <a:ext uri="{FF2B5EF4-FFF2-40B4-BE49-F238E27FC236}">
                <a16:creationId xmlns:a16="http://schemas.microsoft.com/office/drawing/2014/main" id="{20795DCE-8290-D5C8-FA7F-504C204FB7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867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C9053F9E-D3A5-4D01-BDB7-1563DD0D9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f660400db_0_21:notes">
            <a:extLst>
              <a:ext uri="{FF2B5EF4-FFF2-40B4-BE49-F238E27FC236}">
                <a16:creationId xmlns:a16="http://schemas.microsoft.com/office/drawing/2014/main" id="{3E751502-D503-A191-A135-78E26391A6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f660400db_0_21:notes">
            <a:extLst>
              <a:ext uri="{FF2B5EF4-FFF2-40B4-BE49-F238E27FC236}">
                <a16:creationId xmlns:a16="http://schemas.microsoft.com/office/drawing/2014/main" id="{2617BCA2-6F1D-E4C6-9630-2443E581EE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616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Char char="●"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Char char="○"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Char char="■"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Char char="●"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Char char="○"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Char char="■"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Char char="●"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Char char="○"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Char char="■"/>
              <a:defRPr sz="104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Char char="●"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Char char="○"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Char char="■"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Char char="●"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Char char="○"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Char char="■"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Char char="●"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Char char="○"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Char char="■"/>
              <a:defRPr sz="24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B">
  <p:cSld name="TITLE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1">
  <p:cSld name="SECTION_HEADER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Char char="●"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Char char="○"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Char char="■"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Char char="●"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Char char="○"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Char char="■"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Char char="●"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Char char="○"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Char char="■"/>
              <a:defRPr sz="7200"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 Cover">
  <p:cSld name="SECTION_HEADER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/>
        </p:nvSpPr>
        <p:spPr>
          <a:xfrm>
            <a:off x="7644000" y="9713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Embarcadero Confidential</a:t>
            </a: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Char char="●"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Char char="○"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Char char="■"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Char char="●"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Char char="○"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Char char="■"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Char char="●"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Char char="○"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Char char="■"/>
              <a:defRPr sz="7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Char char="●"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Char char="○"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Char char="■"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Char char="●"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Char char="○"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Char char="■"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Char char="●"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Char char="○"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Char char="■"/>
              <a:defRPr sz="96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Char char="●"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Char char="○"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Char char="■"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Char char="●"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Char char="○"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Char char="■"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Char char="●"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Char char="○"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Char char="■"/>
              <a:defRPr sz="84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0" y="0"/>
            <a:ext cx="18287971" cy="10287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ium.com/windsur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cursor.com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HuichanKIM/Ollama-Delphi-GUI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4Delphi/Delphi-AI-Develope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mulGM/DelphiOpenAI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vilian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delmadan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Exa1Mdrpztg?feature=oembe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F6E04C45-5084-A1E7-EF52-D2112F405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>
            <a:extLst>
              <a:ext uri="{FF2B5EF4-FFF2-40B4-BE49-F238E27FC236}">
                <a16:creationId xmlns:a16="http://schemas.microsoft.com/office/drawing/2014/main" id="{7B664FEA-AB0F-D0BF-2293-4A0407AE8C02}"/>
              </a:ext>
            </a:extLst>
          </p:cNvPr>
          <p:cNvSpPr txBox="1"/>
          <p:nvPr/>
        </p:nvSpPr>
        <p:spPr>
          <a:xfrm>
            <a:off x="807300" y="1294100"/>
            <a:ext cx="14841000" cy="17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AI, </a:t>
            </a:r>
            <a:r>
              <a:rPr lang="ko-KR" altLang="en-US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우리는 어떻게 사용해야 할까</a:t>
            </a:r>
            <a:r>
              <a:rPr lang="en-US" altLang="ko-KR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?</a:t>
            </a:r>
            <a:endParaRPr sz="6000" b="1" dirty="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</p:txBody>
      </p:sp>
      <p:sp>
        <p:nvSpPr>
          <p:cNvPr id="90" name="Google Shape;90;p19">
            <a:extLst>
              <a:ext uri="{FF2B5EF4-FFF2-40B4-BE49-F238E27FC236}">
                <a16:creationId xmlns:a16="http://schemas.microsoft.com/office/drawing/2014/main" id="{5338D198-9B33-0AA9-6A20-1E5C09D6F8DB}"/>
              </a:ext>
            </a:extLst>
          </p:cNvPr>
          <p:cNvSpPr txBox="1"/>
          <p:nvPr/>
        </p:nvSpPr>
        <p:spPr>
          <a:xfrm>
            <a:off x="807300" y="3048447"/>
            <a:ext cx="17203609" cy="646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</a:t>
            </a: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개발자의 적이 아니라 친구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개발자는 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활용해 생산성을 높일 수 있다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단순하고 반복적인 작업을 줄여 창의적인 문제 해결에 집중할 수 있다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도구 활용 능력을 높이는 것이 미래 개발자의 핵심 역량이 될 것이다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코딩에서 문제 해결로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코딩은 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개발자는 아키텍처 설계 및 최적화에 집중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</a:t>
            </a: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협업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도구를 효과적으로 사용하는 방법에 익숙해져야 한다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1" name="Google Shape;91;p19">
            <a:extLst>
              <a:ext uri="{FF2B5EF4-FFF2-40B4-BE49-F238E27FC236}">
                <a16:creationId xmlns:a16="http://schemas.microsoft.com/office/drawing/2014/main" id="{901DABCE-C67C-D000-9FD2-CFA6ADC55ED8}"/>
              </a:ext>
            </a:extLst>
          </p:cNvPr>
          <p:cNvSpPr txBox="1"/>
          <p:nvPr/>
        </p:nvSpPr>
        <p:spPr>
          <a:xfrm>
            <a:off x="6085775" y="4110800"/>
            <a:ext cx="652800" cy="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9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BBB27F5D-75D0-3733-BF81-165A3DA67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>
            <a:extLst>
              <a:ext uri="{FF2B5EF4-FFF2-40B4-BE49-F238E27FC236}">
                <a16:creationId xmlns:a16="http://schemas.microsoft.com/office/drawing/2014/main" id="{B70EDC7C-51B8-566C-078B-CFFEFC0F8EA2}"/>
              </a:ext>
            </a:extLst>
          </p:cNvPr>
          <p:cNvSpPr txBox="1"/>
          <p:nvPr/>
        </p:nvSpPr>
        <p:spPr>
          <a:xfrm>
            <a:off x="807300" y="1294100"/>
            <a:ext cx="14841000" cy="17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코드 작성</a:t>
            </a:r>
            <a:endParaRPr sz="6000" b="1" dirty="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</p:txBody>
      </p:sp>
      <p:sp>
        <p:nvSpPr>
          <p:cNvPr id="89" name="Google Shape;89;p19">
            <a:extLst>
              <a:ext uri="{FF2B5EF4-FFF2-40B4-BE49-F238E27FC236}">
                <a16:creationId xmlns:a16="http://schemas.microsoft.com/office/drawing/2014/main" id="{4DA94EA0-F96F-B380-1C39-17F66321CD91}"/>
              </a:ext>
            </a:extLst>
          </p:cNvPr>
          <p:cNvSpPr txBox="1"/>
          <p:nvPr/>
        </p:nvSpPr>
        <p:spPr>
          <a:xfrm>
            <a:off x="1462600" y="6733150"/>
            <a:ext cx="1508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Roboto"/>
              <a:sym typeface="Roboto"/>
            </a:endParaRPr>
          </a:p>
        </p:txBody>
      </p:sp>
      <p:sp>
        <p:nvSpPr>
          <p:cNvPr id="90" name="Google Shape;90;p19">
            <a:extLst>
              <a:ext uri="{FF2B5EF4-FFF2-40B4-BE49-F238E27FC236}">
                <a16:creationId xmlns:a16="http://schemas.microsoft.com/office/drawing/2014/main" id="{9A480077-A427-24F3-F2DD-E544146AC953}"/>
              </a:ext>
            </a:extLst>
          </p:cNvPr>
          <p:cNvSpPr txBox="1"/>
          <p:nvPr/>
        </p:nvSpPr>
        <p:spPr>
          <a:xfrm>
            <a:off x="807300" y="3048447"/>
            <a:ext cx="17203609" cy="664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 </a:t>
            </a: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어시스턴트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Github Copilot, Cursor,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Windsurf :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자연어로 설명하면 코드를 생성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Tabnine, Codeium : AI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기반 코드 자동 완성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 코드 변환 및 최적화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Roboto"/>
                <a:sym typeface="Roboto"/>
              </a:rPr>
              <a:t>프로그래밍 언어간 변환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Roboto"/>
                <a:sym typeface="Roboto"/>
              </a:rPr>
              <a:t>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Roboto"/>
                <a:sym typeface="Roboto"/>
              </a:rPr>
              <a:t>예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Roboto"/>
                <a:sym typeface="Roboto"/>
              </a:rPr>
              <a:t>) C/C++ -&gt; PASCAL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Roboto"/>
                <a:sym typeface="Roboto"/>
              </a:rPr>
              <a:t>코드 스타일 최적화 및 리팩토링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Roboto"/>
              <a:sym typeface="Roboto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Roboto"/>
                <a:sym typeface="Roboto"/>
                <a:hlinkClick r:id="rId3"/>
              </a:rPr>
              <a:t>https://codeium.com/windsurf</a:t>
            </a:r>
            <a:endParaRPr 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Roboto"/>
                <a:sym typeface="Roboto"/>
                <a:hlinkClick r:id="rId4"/>
              </a:rPr>
              <a:t>https://www.cursor.com/</a:t>
            </a:r>
            <a:endParaRPr 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Roboto"/>
              <a:sym typeface="Roboto"/>
            </a:endParaRPr>
          </a:p>
        </p:txBody>
      </p:sp>
      <p:sp>
        <p:nvSpPr>
          <p:cNvPr id="91" name="Google Shape;91;p19">
            <a:extLst>
              <a:ext uri="{FF2B5EF4-FFF2-40B4-BE49-F238E27FC236}">
                <a16:creationId xmlns:a16="http://schemas.microsoft.com/office/drawing/2014/main" id="{0D250C04-DB8B-6CC8-92EE-2CE779404CF8}"/>
              </a:ext>
            </a:extLst>
          </p:cNvPr>
          <p:cNvSpPr txBox="1"/>
          <p:nvPr/>
        </p:nvSpPr>
        <p:spPr>
          <a:xfrm>
            <a:off x="6085775" y="4110800"/>
            <a:ext cx="652800" cy="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957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23E73A81-A830-C53B-325A-287D790A5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>
            <a:extLst>
              <a:ext uri="{FF2B5EF4-FFF2-40B4-BE49-F238E27FC236}">
                <a16:creationId xmlns:a16="http://schemas.microsoft.com/office/drawing/2014/main" id="{754ADF43-6119-63E8-8ED1-0BCA75EEB330}"/>
              </a:ext>
            </a:extLst>
          </p:cNvPr>
          <p:cNvSpPr txBox="1"/>
          <p:nvPr/>
        </p:nvSpPr>
        <p:spPr>
          <a:xfrm>
            <a:off x="807300" y="1294100"/>
            <a:ext cx="14841000" cy="17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디버깅 및 오류 해결</a:t>
            </a:r>
            <a:endParaRPr sz="6000" b="1" dirty="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</p:txBody>
      </p:sp>
      <p:sp>
        <p:nvSpPr>
          <p:cNvPr id="89" name="Google Shape;89;p19">
            <a:extLst>
              <a:ext uri="{FF2B5EF4-FFF2-40B4-BE49-F238E27FC236}">
                <a16:creationId xmlns:a16="http://schemas.microsoft.com/office/drawing/2014/main" id="{BFA9C8EE-072C-8D7E-2ADA-F035469D7083}"/>
              </a:ext>
            </a:extLst>
          </p:cNvPr>
          <p:cNvSpPr txBox="1"/>
          <p:nvPr/>
        </p:nvSpPr>
        <p:spPr>
          <a:xfrm>
            <a:off x="1462600" y="6733150"/>
            <a:ext cx="1508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Roboto"/>
              <a:sym typeface="Roboto"/>
            </a:endParaRPr>
          </a:p>
        </p:txBody>
      </p:sp>
      <p:sp>
        <p:nvSpPr>
          <p:cNvPr id="90" name="Google Shape;90;p19">
            <a:extLst>
              <a:ext uri="{FF2B5EF4-FFF2-40B4-BE49-F238E27FC236}">
                <a16:creationId xmlns:a16="http://schemas.microsoft.com/office/drawing/2014/main" id="{E6607C47-9266-5AC7-4076-78429DE0ED84}"/>
              </a:ext>
            </a:extLst>
          </p:cNvPr>
          <p:cNvSpPr txBox="1"/>
          <p:nvPr/>
        </p:nvSpPr>
        <p:spPr>
          <a:xfrm>
            <a:off x="807300" y="3048447"/>
            <a:ext cx="17203609" cy="5170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 </a:t>
            </a: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기반의 오류 분석 및 수정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Snylc, DeepCode :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보안 취약점 자동 감지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Amazon CodeWhisperer :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오류 코드 추천 및 수정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 및 성능 분석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 Ops :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 로그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에러 로그 분석 및 자동 대응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New Relic, Datadog: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성능 모니터링 및 이상 감지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1" name="Google Shape;91;p19">
            <a:extLst>
              <a:ext uri="{FF2B5EF4-FFF2-40B4-BE49-F238E27FC236}">
                <a16:creationId xmlns:a16="http://schemas.microsoft.com/office/drawing/2014/main" id="{46748227-F11D-B085-EBED-D18A312D3660}"/>
              </a:ext>
            </a:extLst>
          </p:cNvPr>
          <p:cNvSpPr txBox="1"/>
          <p:nvPr/>
        </p:nvSpPr>
        <p:spPr>
          <a:xfrm>
            <a:off x="6085775" y="4110800"/>
            <a:ext cx="652800" cy="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837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4EDB09EE-548F-3645-EBA7-158F08790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>
            <a:extLst>
              <a:ext uri="{FF2B5EF4-FFF2-40B4-BE49-F238E27FC236}">
                <a16:creationId xmlns:a16="http://schemas.microsoft.com/office/drawing/2014/main" id="{29D02B77-178E-FFA5-FE49-655C7E2A6734}"/>
              </a:ext>
            </a:extLst>
          </p:cNvPr>
          <p:cNvSpPr txBox="1"/>
          <p:nvPr/>
        </p:nvSpPr>
        <p:spPr>
          <a:xfrm>
            <a:off x="807300" y="1294100"/>
            <a:ext cx="14841000" cy="17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테스트 자동화</a:t>
            </a:r>
            <a:endParaRPr sz="6000" b="1" dirty="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</p:txBody>
      </p:sp>
      <p:sp>
        <p:nvSpPr>
          <p:cNvPr id="89" name="Google Shape;89;p19">
            <a:extLst>
              <a:ext uri="{FF2B5EF4-FFF2-40B4-BE49-F238E27FC236}">
                <a16:creationId xmlns:a16="http://schemas.microsoft.com/office/drawing/2014/main" id="{03C489C9-D9C1-D88B-E7C4-B29FF07DC2B5}"/>
              </a:ext>
            </a:extLst>
          </p:cNvPr>
          <p:cNvSpPr txBox="1"/>
          <p:nvPr/>
        </p:nvSpPr>
        <p:spPr>
          <a:xfrm>
            <a:off x="1462600" y="6733150"/>
            <a:ext cx="1508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Roboto"/>
              <a:sym typeface="Roboto"/>
            </a:endParaRPr>
          </a:p>
        </p:txBody>
      </p:sp>
      <p:sp>
        <p:nvSpPr>
          <p:cNvPr id="90" name="Google Shape;90;p19">
            <a:extLst>
              <a:ext uri="{FF2B5EF4-FFF2-40B4-BE49-F238E27FC236}">
                <a16:creationId xmlns:a16="http://schemas.microsoft.com/office/drawing/2014/main" id="{26DE4AF3-3BAC-E8AA-DE5F-3B2ACFC15674}"/>
              </a:ext>
            </a:extLst>
          </p:cNvPr>
          <p:cNvSpPr txBox="1"/>
          <p:nvPr/>
        </p:nvSpPr>
        <p:spPr>
          <a:xfrm>
            <a:off x="807300" y="3048447"/>
            <a:ext cx="17203609" cy="5170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테스트 코드 생성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Diffblue Cover : AI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기반의 자동 단위 테스트 생성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Testim, Mabl :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자동화 테스트 스크립트 생성 및 실행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버그 예측 및 회귀 테스트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 코드 변경을 분석하고 버그 가능성 예측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 기능에 영향을 주는 회귀 테스트 자동화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1" name="Google Shape;91;p19">
            <a:extLst>
              <a:ext uri="{FF2B5EF4-FFF2-40B4-BE49-F238E27FC236}">
                <a16:creationId xmlns:a16="http://schemas.microsoft.com/office/drawing/2014/main" id="{1DB9979A-F0A0-4999-D82D-1E1B0C8AB963}"/>
              </a:ext>
            </a:extLst>
          </p:cNvPr>
          <p:cNvSpPr txBox="1"/>
          <p:nvPr/>
        </p:nvSpPr>
        <p:spPr>
          <a:xfrm>
            <a:off x="6085775" y="4110800"/>
            <a:ext cx="652800" cy="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991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082D28E5-A787-5BF0-A324-62CB6825B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>
            <a:extLst>
              <a:ext uri="{FF2B5EF4-FFF2-40B4-BE49-F238E27FC236}">
                <a16:creationId xmlns:a16="http://schemas.microsoft.com/office/drawing/2014/main" id="{F7D64E46-AC97-288A-E028-4C89C24146DC}"/>
              </a:ext>
            </a:extLst>
          </p:cNvPr>
          <p:cNvSpPr txBox="1"/>
          <p:nvPr/>
        </p:nvSpPr>
        <p:spPr>
          <a:xfrm>
            <a:off x="807300" y="1294100"/>
            <a:ext cx="14841000" cy="17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델파이와</a:t>
            </a:r>
            <a:r>
              <a:rPr lang="en-US" altLang="ko-KR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 AI </a:t>
            </a:r>
            <a:r>
              <a:rPr lang="ko-KR" altLang="en-US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통합</a:t>
            </a:r>
            <a:endParaRPr sz="6000" b="1" dirty="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</p:txBody>
      </p:sp>
      <p:sp>
        <p:nvSpPr>
          <p:cNvPr id="90" name="Google Shape;90;p19">
            <a:extLst>
              <a:ext uri="{FF2B5EF4-FFF2-40B4-BE49-F238E27FC236}">
                <a16:creationId xmlns:a16="http://schemas.microsoft.com/office/drawing/2014/main" id="{683CB214-2EDD-9425-408F-1A9DD439A4B8}"/>
              </a:ext>
            </a:extLst>
          </p:cNvPr>
          <p:cNvSpPr txBox="1"/>
          <p:nvPr/>
        </p:nvSpPr>
        <p:spPr>
          <a:xfrm>
            <a:off x="807300" y="3048447"/>
            <a:ext cx="17203609" cy="646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주요 </a:t>
            </a:r>
            <a:r>
              <a:rPr lang="en-US" altLang="ko-KR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LLM</a:t>
            </a: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 </a:t>
            </a:r>
            <a:r>
              <a:rPr lang="en-US" altLang="ko-KR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IDE</a:t>
            </a: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에서 지원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내장된 </a:t>
            </a:r>
            <a:r>
              <a:rPr lang="en-US" altLang="ko-KR" sz="3600" dirty="0">
                <a:solidFill>
                  <a:srgbClr val="FF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Smart Inspector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통해 주요 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LLM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사용가능 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en-US" altLang="ko-KR" sz="3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APIKey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필요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  <a:p>
            <a:pPr marL="685800" lvl="6" indent="-68580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다양한 서드파티를 통해 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LLM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확장 가능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델파이와 </a:t>
            </a:r>
            <a:r>
              <a:rPr lang="en-US" altLang="ko-KR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 </a:t>
            </a: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통합은 제한적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친화적인 언어는 파이썬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자바스크립트 등 인터프리터 방식이 대세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학습한 코드의 절대치가 매우 부족 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–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오픈소스 코드의 부족이 원인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WYSWYG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방식의 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디자이너가 오히려 장벽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6" indent="-68580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더디지만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통합의 길로 나아갈 것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1" name="Google Shape;91;p19">
            <a:extLst>
              <a:ext uri="{FF2B5EF4-FFF2-40B4-BE49-F238E27FC236}">
                <a16:creationId xmlns:a16="http://schemas.microsoft.com/office/drawing/2014/main" id="{D8C52401-239C-230B-569E-B39B97FD5A91}"/>
              </a:ext>
            </a:extLst>
          </p:cNvPr>
          <p:cNvSpPr txBox="1"/>
          <p:nvPr/>
        </p:nvSpPr>
        <p:spPr>
          <a:xfrm>
            <a:off x="6085775" y="4110800"/>
            <a:ext cx="652800" cy="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669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95BC824A-B46F-1A02-58B2-39ECD5C76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>
            <a:extLst>
              <a:ext uri="{FF2B5EF4-FFF2-40B4-BE49-F238E27FC236}">
                <a16:creationId xmlns:a16="http://schemas.microsoft.com/office/drawing/2014/main" id="{BF8BED84-546C-295D-78C4-8DE69366AFD0}"/>
              </a:ext>
            </a:extLst>
          </p:cNvPr>
          <p:cNvSpPr txBox="1"/>
          <p:nvPr/>
        </p:nvSpPr>
        <p:spPr>
          <a:xfrm>
            <a:off x="807300" y="1294100"/>
            <a:ext cx="14841000" cy="17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Smart Inspector </a:t>
            </a:r>
            <a:r>
              <a:rPr lang="ko-KR" altLang="en-US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설정</a:t>
            </a:r>
            <a:endParaRPr sz="6000" b="1" dirty="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</p:txBody>
      </p:sp>
      <p:sp>
        <p:nvSpPr>
          <p:cNvPr id="90" name="Google Shape;90;p19">
            <a:extLst>
              <a:ext uri="{FF2B5EF4-FFF2-40B4-BE49-F238E27FC236}">
                <a16:creationId xmlns:a16="http://schemas.microsoft.com/office/drawing/2014/main" id="{15A224C5-853D-7856-646A-7C0AC9C2C7F5}"/>
              </a:ext>
            </a:extLst>
          </p:cNvPr>
          <p:cNvSpPr txBox="1"/>
          <p:nvPr/>
        </p:nvSpPr>
        <p:spPr>
          <a:xfrm>
            <a:off x="807300" y="8795150"/>
            <a:ext cx="17203609" cy="492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https://docwiki.embarcadero.com/RADStudio/Athens/en/Smart_CodeInsight_Options</a:t>
            </a:r>
          </a:p>
        </p:txBody>
      </p:sp>
      <p:sp>
        <p:nvSpPr>
          <p:cNvPr id="91" name="Google Shape;91;p19">
            <a:extLst>
              <a:ext uri="{FF2B5EF4-FFF2-40B4-BE49-F238E27FC236}">
                <a16:creationId xmlns:a16="http://schemas.microsoft.com/office/drawing/2014/main" id="{E64A2F52-873C-EEE4-ACAD-56F7026F83F8}"/>
              </a:ext>
            </a:extLst>
          </p:cNvPr>
          <p:cNvSpPr txBox="1"/>
          <p:nvPr/>
        </p:nvSpPr>
        <p:spPr>
          <a:xfrm>
            <a:off x="6085775" y="4110800"/>
            <a:ext cx="652800" cy="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22BAA3-1DEB-C49B-26BD-AB5C64AA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00" y="3048447"/>
            <a:ext cx="7337216" cy="5536263"/>
          </a:xfrm>
          <a:prstGeom prst="rect">
            <a:avLst/>
          </a:prstGeom>
        </p:spPr>
      </p:pic>
      <p:pic>
        <p:nvPicPr>
          <p:cNvPr id="1026" name="Picture 2" descr="ChatGPT - Wikipedia">
            <a:extLst>
              <a:ext uri="{FF2B5EF4-FFF2-40B4-BE49-F238E27FC236}">
                <a16:creationId xmlns:a16="http://schemas.microsoft.com/office/drawing/2014/main" id="{903E1D45-2D4F-2143-5DE0-C4FE9266E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261" y="3052566"/>
            <a:ext cx="2483427" cy="24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(사진=구글)">
            <a:extLst>
              <a:ext uri="{FF2B5EF4-FFF2-40B4-BE49-F238E27FC236}">
                <a16:creationId xmlns:a16="http://schemas.microsoft.com/office/drawing/2014/main" id="{1AF127C6-7165-0664-40A8-1AF680404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329" y="2705707"/>
            <a:ext cx="4765716" cy="317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llama, Llama3 모델 제공 시작 - 읽을거리&amp;정보공유 - 파이토치 한국 사용자 모임">
            <a:extLst>
              <a:ext uri="{FF2B5EF4-FFF2-40B4-BE49-F238E27FC236}">
                <a16:creationId xmlns:a16="http://schemas.microsoft.com/office/drawing/2014/main" id="{D60048D6-00AD-CB9A-142F-3232D2C4D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94" y="6037027"/>
            <a:ext cx="3138302" cy="265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is Claude AI and How is It Different from the Competition (Google Gemini, ChatGPT)">
            <a:extLst>
              <a:ext uri="{FF2B5EF4-FFF2-40B4-BE49-F238E27FC236}">
                <a16:creationId xmlns:a16="http://schemas.microsoft.com/office/drawing/2014/main" id="{3A259D64-A9DD-0947-6256-0ED76FD45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922" y="5939527"/>
            <a:ext cx="4876799" cy="270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860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09D2C3B3-3E4E-4A63-7EFB-BA85D12F7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>
            <a:extLst>
              <a:ext uri="{FF2B5EF4-FFF2-40B4-BE49-F238E27FC236}">
                <a16:creationId xmlns:a16="http://schemas.microsoft.com/office/drawing/2014/main" id="{1B405C0C-A93A-69CD-F2D8-F8C00A131EBC}"/>
              </a:ext>
            </a:extLst>
          </p:cNvPr>
          <p:cNvSpPr txBox="1"/>
          <p:nvPr/>
        </p:nvSpPr>
        <p:spPr>
          <a:xfrm>
            <a:off x="807300" y="1294100"/>
            <a:ext cx="14841000" cy="17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Smart Inspector // from 12.2</a:t>
            </a:r>
            <a:endParaRPr sz="6000" b="1" dirty="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</p:txBody>
      </p:sp>
      <p:sp>
        <p:nvSpPr>
          <p:cNvPr id="91" name="Google Shape;91;p19">
            <a:extLst>
              <a:ext uri="{FF2B5EF4-FFF2-40B4-BE49-F238E27FC236}">
                <a16:creationId xmlns:a16="http://schemas.microsoft.com/office/drawing/2014/main" id="{04C424BF-1075-E455-62F1-CBD423AE4616}"/>
              </a:ext>
            </a:extLst>
          </p:cNvPr>
          <p:cNvSpPr txBox="1"/>
          <p:nvPr/>
        </p:nvSpPr>
        <p:spPr>
          <a:xfrm>
            <a:off x="6085775" y="4110800"/>
            <a:ext cx="652800" cy="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CB38D2-44F9-0EEB-54BD-5378B619C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00" y="3048447"/>
            <a:ext cx="6925642" cy="6020640"/>
          </a:xfrm>
          <a:prstGeom prst="rect">
            <a:avLst/>
          </a:prstGeom>
        </p:spPr>
      </p:pic>
      <p:sp>
        <p:nvSpPr>
          <p:cNvPr id="2" name="Google Shape;90;p19">
            <a:extLst>
              <a:ext uri="{FF2B5EF4-FFF2-40B4-BE49-F238E27FC236}">
                <a16:creationId xmlns:a16="http://schemas.microsoft.com/office/drawing/2014/main" id="{4896FF83-69B0-487C-E9D5-5819215653DA}"/>
              </a:ext>
            </a:extLst>
          </p:cNvPr>
          <p:cNvSpPr txBox="1"/>
          <p:nvPr/>
        </p:nvSpPr>
        <p:spPr>
          <a:xfrm>
            <a:off x="8205849" y="3048447"/>
            <a:ext cx="9805060" cy="609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자연어로 질의할 수 있는 </a:t>
            </a:r>
            <a:r>
              <a:rPr lang="en-US" altLang="ko-KR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 </a:t>
            </a:r>
            <a:r>
              <a:rPr lang="ko-KR" altLang="en-US" sz="48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챗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소스코드 분석으로 버그 검토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소스코드 해설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주석 삽입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완성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최적화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유닛 테스트 추가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변환 </a:t>
            </a:r>
            <a:r>
              <a:rPr lang="en-US" altLang="ko-KR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Assembly, Delphi, C++</a:t>
            </a:r>
          </a:p>
        </p:txBody>
      </p:sp>
    </p:spTree>
    <p:extLst>
      <p:ext uri="{BB962C8B-B14F-4D97-AF65-F5344CB8AC3E}">
        <p14:creationId xmlns:p14="http://schemas.microsoft.com/office/powerpoint/2010/main" val="24661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F5014511-C7AF-46B6-8E6B-77657143F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>
            <a:extLst>
              <a:ext uri="{FF2B5EF4-FFF2-40B4-BE49-F238E27FC236}">
                <a16:creationId xmlns:a16="http://schemas.microsoft.com/office/drawing/2014/main" id="{05EBBF33-C25F-BF34-BAF8-42F2B12787BB}"/>
              </a:ext>
            </a:extLst>
          </p:cNvPr>
          <p:cNvSpPr txBox="1"/>
          <p:nvPr/>
        </p:nvSpPr>
        <p:spPr>
          <a:xfrm>
            <a:off x="807300" y="1294100"/>
            <a:ext cx="14841000" cy="17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Ollama-Delphi-GUI</a:t>
            </a:r>
            <a:endParaRPr sz="6000" b="1" dirty="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</p:txBody>
      </p:sp>
      <p:sp>
        <p:nvSpPr>
          <p:cNvPr id="91" name="Google Shape;91;p19">
            <a:extLst>
              <a:ext uri="{FF2B5EF4-FFF2-40B4-BE49-F238E27FC236}">
                <a16:creationId xmlns:a16="http://schemas.microsoft.com/office/drawing/2014/main" id="{7AC08FE9-03C0-0E99-BB5D-DF843B1BA6DF}"/>
              </a:ext>
            </a:extLst>
          </p:cNvPr>
          <p:cNvSpPr txBox="1"/>
          <p:nvPr/>
        </p:nvSpPr>
        <p:spPr>
          <a:xfrm>
            <a:off x="6085775" y="4110800"/>
            <a:ext cx="652800" cy="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050" name="Picture 2" descr="Chattings 2: Preview page">
            <a:extLst>
              <a:ext uri="{FF2B5EF4-FFF2-40B4-BE49-F238E27FC236}">
                <a16:creationId xmlns:a16="http://schemas.microsoft.com/office/drawing/2014/main" id="{802D5755-F2FE-7877-AA35-6D9D73421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00" y="2935618"/>
            <a:ext cx="8610167" cy="636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90;p19">
            <a:extLst>
              <a:ext uri="{FF2B5EF4-FFF2-40B4-BE49-F238E27FC236}">
                <a16:creationId xmlns:a16="http://schemas.microsoft.com/office/drawing/2014/main" id="{CB99C735-1464-7B68-8816-2628403ACC5A}"/>
              </a:ext>
            </a:extLst>
          </p:cNvPr>
          <p:cNvSpPr txBox="1"/>
          <p:nvPr/>
        </p:nvSpPr>
        <p:spPr>
          <a:xfrm>
            <a:off x="652921" y="9312309"/>
            <a:ext cx="17203609" cy="738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4"/>
              </a:rPr>
              <a:t>https://github.com/HuichanKIM/Ollama-Delphi-GUI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4112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75C3EE0D-D514-BF5C-B4F7-E98A35B30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>
            <a:extLst>
              <a:ext uri="{FF2B5EF4-FFF2-40B4-BE49-F238E27FC236}">
                <a16:creationId xmlns:a16="http://schemas.microsoft.com/office/drawing/2014/main" id="{BD57DE15-B290-E39A-CF76-610A63AE30B0}"/>
              </a:ext>
            </a:extLst>
          </p:cNvPr>
          <p:cNvSpPr txBox="1"/>
          <p:nvPr/>
        </p:nvSpPr>
        <p:spPr>
          <a:xfrm>
            <a:off x="807300" y="1294100"/>
            <a:ext cx="14841000" cy="17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Delphi-AI-Developer</a:t>
            </a:r>
            <a:endParaRPr sz="6000" b="1" dirty="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</p:txBody>
      </p:sp>
      <p:sp>
        <p:nvSpPr>
          <p:cNvPr id="91" name="Google Shape;91;p19">
            <a:extLst>
              <a:ext uri="{FF2B5EF4-FFF2-40B4-BE49-F238E27FC236}">
                <a16:creationId xmlns:a16="http://schemas.microsoft.com/office/drawing/2014/main" id="{F9F0772B-AE21-D4B4-48FF-F9F139CF09CA}"/>
              </a:ext>
            </a:extLst>
          </p:cNvPr>
          <p:cNvSpPr txBox="1"/>
          <p:nvPr/>
        </p:nvSpPr>
        <p:spPr>
          <a:xfrm>
            <a:off x="6085775" y="4110800"/>
            <a:ext cx="652800" cy="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" name="Google Shape;90;p19">
            <a:extLst>
              <a:ext uri="{FF2B5EF4-FFF2-40B4-BE49-F238E27FC236}">
                <a16:creationId xmlns:a16="http://schemas.microsoft.com/office/drawing/2014/main" id="{F1E66B4E-9527-CD48-0798-0901B2EAEC82}"/>
              </a:ext>
            </a:extLst>
          </p:cNvPr>
          <p:cNvSpPr txBox="1"/>
          <p:nvPr/>
        </p:nvSpPr>
        <p:spPr>
          <a:xfrm>
            <a:off x="652921" y="9312309"/>
            <a:ext cx="17203609" cy="738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3"/>
              </a:rPr>
              <a:t>https://github.com/Code4Delphi/Delphi-AI-Developer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82835C77-00CE-6652-726E-8ECFC8ED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77" y="2946339"/>
            <a:ext cx="654367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552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25FBDA4D-E07D-8BA0-DF17-EAB1BB606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>
            <a:extLst>
              <a:ext uri="{FF2B5EF4-FFF2-40B4-BE49-F238E27FC236}">
                <a16:creationId xmlns:a16="http://schemas.microsoft.com/office/drawing/2014/main" id="{1036B206-9266-F294-96F6-E223756D8D29}"/>
              </a:ext>
            </a:extLst>
          </p:cNvPr>
          <p:cNvSpPr txBox="1"/>
          <p:nvPr/>
        </p:nvSpPr>
        <p:spPr>
          <a:xfrm>
            <a:off x="807300" y="1294100"/>
            <a:ext cx="14841000" cy="17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Delphi OpenAI</a:t>
            </a:r>
            <a:endParaRPr lang="en-US" sz="6000" b="1" dirty="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</p:txBody>
      </p:sp>
      <p:sp>
        <p:nvSpPr>
          <p:cNvPr id="91" name="Google Shape;91;p19">
            <a:extLst>
              <a:ext uri="{FF2B5EF4-FFF2-40B4-BE49-F238E27FC236}">
                <a16:creationId xmlns:a16="http://schemas.microsoft.com/office/drawing/2014/main" id="{BBBB9102-9437-9C0A-FE9E-388358CCAD8C}"/>
              </a:ext>
            </a:extLst>
          </p:cNvPr>
          <p:cNvSpPr txBox="1"/>
          <p:nvPr/>
        </p:nvSpPr>
        <p:spPr>
          <a:xfrm>
            <a:off x="6085775" y="4110800"/>
            <a:ext cx="652800" cy="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" name="Google Shape;90;p19">
            <a:extLst>
              <a:ext uri="{FF2B5EF4-FFF2-40B4-BE49-F238E27FC236}">
                <a16:creationId xmlns:a16="http://schemas.microsoft.com/office/drawing/2014/main" id="{D0F894EF-73CF-6993-4D46-EC66E23E73B5}"/>
              </a:ext>
            </a:extLst>
          </p:cNvPr>
          <p:cNvSpPr txBox="1"/>
          <p:nvPr/>
        </p:nvSpPr>
        <p:spPr>
          <a:xfrm>
            <a:off x="652921" y="9312309"/>
            <a:ext cx="17203609" cy="738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3"/>
              </a:rPr>
              <a:t>https://github.com/HemulGM/DelphiOpenAI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A8B6702-65EC-1BC0-8B8A-78DA5373A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00" y="2876550"/>
            <a:ext cx="8229909" cy="601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291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/>
        </p:nvSpPr>
        <p:spPr>
          <a:xfrm>
            <a:off x="1441075" y="4438250"/>
            <a:ext cx="10581000" cy="5109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풀빛컴퓨팅 대표</a:t>
            </a:r>
            <a:endParaRPr lang="en-US" altLang="ko-KR" sz="40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개발자</a:t>
            </a:r>
            <a:endParaRPr lang="en-US" altLang="ko-KR" sz="40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컨설턴트</a:t>
            </a:r>
            <a:endParaRPr lang="en-US" altLang="ko-KR" sz="40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델마당 운영자</a:t>
            </a:r>
            <a:endParaRPr lang="en-US" altLang="ko-KR" sz="40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  <a:hlinkClick r:id="rId3"/>
              </a:rPr>
              <a:t>https://github.com/civilian7</a:t>
            </a:r>
            <a:endParaRPr lang="en-US" sz="40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  <a:hlinkClick r:id="rId4"/>
              </a:rPr>
              <a:t>https://github.com/delmadang</a:t>
            </a:r>
            <a:endParaRPr lang="en-US" sz="40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</p:txBody>
      </p:sp>
      <p:sp>
        <p:nvSpPr>
          <p:cNvPr id="82" name="Google Shape;82;p18"/>
          <p:cNvSpPr txBox="1"/>
          <p:nvPr/>
        </p:nvSpPr>
        <p:spPr>
          <a:xfrm>
            <a:off x="1343300" y="3237450"/>
            <a:ext cx="149592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200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 Black"/>
                <a:sym typeface="Archivo Black"/>
              </a:rPr>
              <a:t>안영제</a:t>
            </a:r>
            <a:r>
              <a:rPr lang="en" sz="7200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 Black"/>
                <a:sym typeface="Archivo Black"/>
              </a:rPr>
              <a:t> / </a:t>
            </a:r>
            <a:r>
              <a:rPr lang="ko-KR" altLang="en-US" sz="7200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 Black"/>
                <a:sym typeface="Archivo Black"/>
              </a:rPr>
              <a:t>시골프로그래머</a:t>
            </a:r>
            <a:endParaRPr sz="7200" dirty="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 SemiBold"/>
              <a:sym typeface="Archivo SemiBold"/>
            </a:endParaRPr>
          </a:p>
        </p:txBody>
      </p:sp>
      <p:cxnSp>
        <p:nvCxnSpPr>
          <p:cNvPr id="83" name="Google Shape;83;p18"/>
          <p:cNvCxnSpPr/>
          <p:nvPr/>
        </p:nvCxnSpPr>
        <p:spPr>
          <a:xfrm>
            <a:off x="1343300" y="4438250"/>
            <a:ext cx="155574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0AB7DE15-E134-EAEF-3AB9-26C237941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>
            <a:extLst>
              <a:ext uri="{FF2B5EF4-FFF2-40B4-BE49-F238E27FC236}">
                <a16:creationId xmlns:a16="http://schemas.microsoft.com/office/drawing/2014/main" id="{521B9157-FEFF-F406-D8F3-F7B892F31E2C}"/>
              </a:ext>
            </a:extLst>
          </p:cNvPr>
          <p:cNvSpPr txBox="1"/>
          <p:nvPr/>
        </p:nvSpPr>
        <p:spPr>
          <a:xfrm>
            <a:off x="807300" y="1294100"/>
            <a:ext cx="14841000" cy="17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할 수 있는 것</a:t>
            </a:r>
            <a:r>
              <a:rPr lang="en-US" altLang="ko-KR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, </a:t>
            </a:r>
            <a:r>
              <a:rPr lang="ko-KR" altLang="en-US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바라는 것</a:t>
            </a:r>
            <a:endParaRPr sz="6000" b="1" dirty="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</p:txBody>
      </p:sp>
      <p:sp>
        <p:nvSpPr>
          <p:cNvPr id="90" name="Google Shape;90;p19">
            <a:extLst>
              <a:ext uri="{FF2B5EF4-FFF2-40B4-BE49-F238E27FC236}">
                <a16:creationId xmlns:a16="http://schemas.microsoft.com/office/drawing/2014/main" id="{114C0916-46AE-2F31-AC7B-0EB3436EF31F}"/>
              </a:ext>
            </a:extLst>
          </p:cNvPr>
          <p:cNvSpPr txBox="1"/>
          <p:nvPr/>
        </p:nvSpPr>
        <p:spPr>
          <a:xfrm>
            <a:off x="807300" y="3048447"/>
            <a:ext cx="17203609" cy="553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할 수 있는 것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자연어 질의로 오브젝트 파스칼 코드 생성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버그 탐색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최적화 및 테스트 유닛 추가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분석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 완성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주석 삽입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1" indent="-68580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제한적인 폼 디자인 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코드를 기반으로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  <a:p>
            <a:pPr marL="685800" lvl="1" indent="-685800">
              <a:buFont typeface="Arial" panose="020B0604020202020204" pitchFamily="34" charset="0"/>
              <a:buChar char="•"/>
            </a:pP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lvl="1"/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바라는 것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좀더 많은 학습을 기반으로 생성해주는 코드의 품질이 좋았으면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…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Visual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Designer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와의 통합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1" name="Google Shape;91;p19">
            <a:extLst>
              <a:ext uri="{FF2B5EF4-FFF2-40B4-BE49-F238E27FC236}">
                <a16:creationId xmlns:a16="http://schemas.microsoft.com/office/drawing/2014/main" id="{94B69608-B510-B433-FABF-2EF7D7EE6A4B}"/>
              </a:ext>
            </a:extLst>
          </p:cNvPr>
          <p:cNvSpPr txBox="1"/>
          <p:nvPr/>
        </p:nvSpPr>
        <p:spPr>
          <a:xfrm>
            <a:off x="6085775" y="4110800"/>
            <a:ext cx="652800" cy="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0731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1D4BE97C-7D62-6555-BC97-97F609914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>
            <a:extLst>
              <a:ext uri="{FF2B5EF4-FFF2-40B4-BE49-F238E27FC236}">
                <a16:creationId xmlns:a16="http://schemas.microsoft.com/office/drawing/2014/main" id="{02048121-694B-B556-DA94-7B94B2C09C95}"/>
              </a:ext>
            </a:extLst>
          </p:cNvPr>
          <p:cNvSpPr txBox="1"/>
          <p:nvPr/>
        </p:nvSpPr>
        <p:spPr>
          <a:xfrm>
            <a:off x="807300" y="1294100"/>
            <a:ext cx="14841000" cy="17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샘플 프로그램</a:t>
            </a:r>
            <a:endParaRPr sz="6000" b="1" dirty="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</p:txBody>
      </p:sp>
      <p:sp>
        <p:nvSpPr>
          <p:cNvPr id="90" name="Google Shape;90;p19">
            <a:extLst>
              <a:ext uri="{FF2B5EF4-FFF2-40B4-BE49-F238E27FC236}">
                <a16:creationId xmlns:a16="http://schemas.microsoft.com/office/drawing/2014/main" id="{22803F80-D804-AA9B-43C9-D0070FB289A7}"/>
              </a:ext>
            </a:extLst>
          </p:cNvPr>
          <p:cNvSpPr txBox="1"/>
          <p:nvPr/>
        </p:nvSpPr>
        <p:spPr>
          <a:xfrm>
            <a:off x="807300" y="3048447"/>
            <a:ext cx="17203609" cy="92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 </a:t>
            </a: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활용하여 영수증 데이터 가져오기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1" name="Google Shape;91;p19">
            <a:extLst>
              <a:ext uri="{FF2B5EF4-FFF2-40B4-BE49-F238E27FC236}">
                <a16:creationId xmlns:a16="http://schemas.microsoft.com/office/drawing/2014/main" id="{69E1118C-C8D8-DB61-3422-F30DD009C334}"/>
              </a:ext>
            </a:extLst>
          </p:cNvPr>
          <p:cNvSpPr txBox="1"/>
          <p:nvPr/>
        </p:nvSpPr>
        <p:spPr>
          <a:xfrm>
            <a:off x="6085775" y="4110800"/>
            <a:ext cx="652800" cy="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324231-9B5F-F7BF-B7B5-60BFFACDA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098" y="4387695"/>
            <a:ext cx="2882818" cy="1849479"/>
          </a:xfrm>
          <a:prstGeom prst="rect">
            <a:avLst/>
          </a:prstGeom>
        </p:spPr>
      </p:pic>
      <p:pic>
        <p:nvPicPr>
          <p:cNvPr id="1026" name="Picture 2" descr="스마트 폰 - 무료 과학 기술개 아이콘">
            <a:extLst>
              <a:ext uri="{FF2B5EF4-FFF2-40B4-BE49-F238E27FC236}">
                <a16:creationId xmlns:a16="http://schemas.microsoft.com/office/drawing/2014/main" id="{84238EBD-96F1-3F8A-2FC9-33C6F5B2A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655" y="5506398"/>
            <a:ext cx="3280064" cy="328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개인용 컴퓨터 - 위키백과, 우리 모두의 백과사전">
            <a:extLst>
              <a:ext uri="{FF2B5EF4-FFF2-40B4-BE49-F238E27FC236}">
                <a16:creationId xmlns:a16="http://schemas.microsoft.com/office/drawing/2014/main" id="{25D5002F-8B76-E6D6-02CE-C0AAA7BA1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09" y="47080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5BA76E-0BFB-1C9E-6F38-7E211FC44E09}"/>
              </a:ext>
            </a:extLst>
          </p:cNvPr>
          <p:cNvSpPr/>
          <p:nvPr/>
        </p:nvSpPr>
        <p:spPr>
          <a:xfrm>
            <a:off x="4835236" y="5726144"/>
            <a:ext cx="969819" cy="589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인지 AI 엔진이 접근성 및 포용성의 다음 단계인 이유 - Unite.AI">
            <a:extLst>
              <a:ext uri="{FF2B5EF4-FFF2-40B4-BE49-F238E27FC236}">
                <a16:creationId xmlns:a16="http://schemas.microsoft.com/office/drawing/2014/main" id="{71B058D3-7137-4D3F-B4DC-FE9BDA148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994" y="4094049"/>
            <a:ext cx="50006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A13AFE5-6568-EC17-54F0-A232FC395176}"/>
              </a:ext>
            </a:extLst>
          </p:cNvPr>
          <p:cNvSpPr/>
          <p:nvPr/>
        </p:nvSpPr>
        <p:spPr>
          <a:xfrm>
            <a:off x="8924194" y="4953753"/>
            <a:ext cx="2866024" cy="5526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04AE40D-ACD1-3C61-8A50-1A53A9EF12EC}"/>
              </a:ext>
            </a:extLst>
          </p:cNvPr>
          <p:cNvSpPr/>
          <p:nvPr/>
        </p:nvSpPr>
        <p:spPr>
          <a:xfrm rot="10800000">
            <a:off x="8924194" y="6870107"/>
            <a:ext cx="2866024" cy="5526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E63699-1370-4012-DB37-7292B8B242BD}"/>
              </a:ext>
            </a:extLst>
          </p:cNvPr>
          <p:cNvSpPr txBox="1"/>
          <p:nvPr/>
        </p:nvSpPr>
        <p:spPr>
          <a:xfrm>
            <a:off x="8841067" y="4541184"/>
            <a:ext cx="2262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  <a:ea typeface="+mn-ea"/>
              </a:rPr>
              <a:t>API </a:t>
            </a:r>
            <a:r>
              <a:rPr lang="ko-KR" altLang="en-US" sz="2800" dirty="0">
                <a:latin typeface="+mn-ea"/>
                <a:ea typeface="+mn-ea"/>
              </a:rPr>
              <a:t>호출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A922D-382B-15C0-95DB-84119A3FE48A}"/>
              </a:ext>
            </a:extLst>
          </p:cNvPr>
          <p:cNvSpPr txBox="1"/>
          <p:nvPr/>
        </p:nvSpPr>
        <p:spPr>
          <a:xfrm>
            <a:off x="8985493" y="7422753"/>
            <a:ext cx="3014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n-ea"/>
                <a:ea typeface="+mn-ea"/>
              </a:rPr>
              <a:t>결과 </a:t>
            </a:r>
            <a:r>
              <a:rPr lang="en-US" altLang="ko-KR" sz="2800" dirty="0">
                <a:latin typeface="+mn-ea"/>
                <a:ea typeface="+mn-ea"/>
              </a:rPr>
              <a:t>(Markdown)</a:t>
            </a:r>
            <a:endParaRPr lang="ko-KR" altLang="en-US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595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3443735E-68AE-325F-B2F4-EA86DD6F1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>
            <a:extLst>
              <a:ext uri="{FF2B5EF4-FFF2-40B4-BE49-F238E27FC236}">
                <a16:creationId xmlns:a16="http://schemas.microsoft.com/office/drawing/2014/main" id="{6DB4073F-B21D-57F1-0DEC-BDB64484BB82}"/>
              </a:ext>
            </a:extLst>
          </p:cNvPr>
          <p:cNvSpPr txBox="1"/>
          <p:nvPr/>
        </p:nvSpPr>
        <p:spPr>
          <a:xfrm>
            <a:off x="807300" y="1294100"/>
            <a:ext cx="14841000" cy="17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샘플 프로그램 살펴보기</a:t>
            </a:r>
            <a:endParaRPr sz="6000" b="1" dirty="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FF2034-C1D2-9F70-F066-A155EBC3E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07" y="3048447"/>
            <a:ext cx="10329275" cy="54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79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/>
        </p:nvSpPr>
        <p:spPr>
          <a:xfrm>
            <a:off x="1343300" y="3237450"/>
            <a:ext cx="15245400" cy="1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98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Q&amp;A</a:t>
            </a:r>
            <a:endParaRPr sz="7200">
              <a:solidFill>
                <a:srgbClr val="980000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3300" y="1581729"/>
            <a:ext cx="1692805" cy="15952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21"/>
          <p:cNvCxnSpPr/>
          <p:nvPr/>
        </p:nvCxnSpPr>
        <p:spPr>
          <a:xfrm>
            <a:off x="1343300" y="4438250"/>
            <a:ext cx="155574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187" y="800234"/>
            <a:ext cx="7508780" cy="75087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6089778" y="3366025"/>
            <a:ext cx="6705599" cy="141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0" dirty="0">
                <a:solidFill>
                  <a:srgbClr val="FFFFFF"/>
                </a:solidFill>
                <a:latin typeface="제주한라산" panose="02000300000000000000" pitchFamily="2" charset="-127"/>
                <a:ea typeface="제주한라산" panose="02000300000000000000" pitchFamily="2" charset="-127"/>
                <a:cs typeface="Archivo Black"/>
                <a:sym typeface="Archivo Black"/>
              </a:rPr>
              <a:t>감사합니다</a:t>
            </a:r>
            <a:endParaRPr sz="10000" dirty="0">
              <a:solidFill>
                <a:srgbClr val="FFFFFF"/>
              </a:solidFill>
              <a:latin typeface="제주한라산" panose="02000300000000000000" pitchFamily="2" charset="-127"/>
              <a:ea typeface="제주한라산" panose="02000300000000000000" pitchFamily="2" charset="-127"/>
              <a:cs typeface="Archivo SemiBold"/>
              <a:sym typeface="Archivo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9">
            <a:extLst>
              <a:ext uri="{FF2B5EF4-FFF2-40B4-BE49-F238E27FC236}">
                <a16:creationId xmlns:a16="http://schemas.microsoft.com/office/drawing/2014/main" id="{DEF57714-95C3-BAD5-F27B-F749CF153B24}"/>
              </a:ext>
            </a:extLst>
          </p:cNvPr>
          <p:cNvSpPr txBox="1"/>
          <p:nvPr/>
        </p:nvSpPr>
        <p:spPr>
          <a:xfrm>
            <a:off x="807300" y="1294100"/>
            <a:ext cx="14841000" cy="17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30</a:t>
            </a:r>
            <a:r>
              <a:rPr lang="ko-KR" altLang="en-US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년</a:t>
            </a:r>
            <a:r>
              <a:rPr lang="en-US" altLang="ko-KR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, </a:t>
            </a:r>
            <a:r>
              <a:rPr lang="ko-KR" altLang="en-US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눈 깜짝할 사이에</a:t>
            </a:r>
            <a:r>
              <a:rPr lang="en-US" altLang="ko-KR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…</a:t>
            </a:r>
            <a:endParaRPr sz="6000" b="1" dirty="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36883A-A1EE-B93C-26FC-48CDD9630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79" y="3048448"/>
            <a:ext cx="7560420" cy="53196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4FE1B4-C545-6564-781C-3815D4BF0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678" y="3048447"/>
            <a:ext cx="7560420" cy="531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12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온라인 미디어 1" title="delphi ver 1 0">
            <a:hlinkClick r:id="" action="ppaction://media"/>
            <a:extLst>
              <a:ext uri="{FF2B5EF4-FFF2-40B4-BE49-F238E27FC236}">
                <a16:creationId xmlns:a16="http://schemas.microsoft.com/office/drawing/2014/main" id="{F13A1301-0447-BC29-C4ED-6BD7BCDEDE6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28253" y="2701637"/>
            <a:ext cx="9795164" cy="7346373"/>
          </a:xfrm>
          <a:prstGeom prst="rect">
            <a:avLst/>
          </a:prstGeom>
        </p:spPr>
      </p:pic>
      <p:sp>
        <p:nvSpPr>
          <p:cNvPr id="3" name="Google Shape;88;p19">
            <a:extLst>
              <a:ext uri="{FF2B5EF4-FFF2-40B4-BE49-F238E27FC236}">
                <a16:creationId xmlns:a16="http://schemas.microsoft.com/office/drawing/2014/main" id="{02530421-B50C-D434-1F9E-BCDDBD1385D7}"/>
              </a:ext>
            </a:extLst>
          </p:cNvPr>
          <p:cNvSpPr txBox="1"/>
          <p:nvPr/>
        </p:nvSpPr>
        <p:spPr>
          <a:xfrm>
            <a:off x="807300" y="1294100"/>
            <a:ext cx="14841000" cy="17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DELPHI 1.0</a:t>
            </a:r>
            <a:endParaRPr sz="6000" b="1" dirty="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</p:txBody>
      </p:sp>
    </p:spTree>
    <p:extLst>
      <p:ext uri="{BB962C8B-B14F-4D97-AF65-F5344CB8AC3E}">
        <p14:creationId xmlns:p14="http://schemas.microsoft.com/office/powerpoint/2010/main" val="163219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F95B8-86C4-577D-377F-84750C01C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9">
            <a:extLst>
              <a:ext uri="{FF2B5EF4-FFF2-40B4-BE49-F238E27FC236}">
                <a16:creationId xmlns:a16="http://schemas.microsoft.com/office/drawing/2014/main" id="{D0E3BBF8-B440-E979-8781-0B00E4424722}"/>
              </a:ext>
            </a:extLst>
          </p:cNvPr>
          <p:cNvSpPr txBox="1"/>
          <p:nvPr/>
        </p:nvSpPr>
        <p:spPr>
          <a:xfrm>
            <a:off x="807300" y="1294100"/>
            <a:ext cx="14841000" cy="17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변한 것</a:t>
            </a:r>
            <a:r>
              <a:rPr lang="en-US" altLang="ko-KR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, </a:t>
            </a:r>
            <a:r>
              <a:rPr lang="ko-KR" altLang="en-US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변하지 않은 것</a:t>
            </a:r>
            <a:endParaRPr sz="6000" b="1" dirty="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</p:txBody>
      </p:sp>
      <p:sp>
        <p:nvSpPr>
          <p:cNvPr id="3" name="Google Shape;90;p19">
            <a:extLst>
              <a:ext uri="{FF2B5EF4-FFF2-40B4-BE49-F238E27FC236}">
                <a16:creationId xmlns:a16="http://schemas.microsoft.com/office/drawing/2014/main" id="{7EBD9DC7-E646-0B1B-4495-3C2E045D6ED7}"/>
              </a:ext>
            </a:extLst>
          </p:cNvPr>
          <p:cNvSpPr txBox="1"/>
          <p:nvPr/>
        </p:nvSpPr>
        <p:spPr>
          <a:xfrm>
            <a:off x="807300" y="3048447"/>
            <a:ext cx="17203609" cy="618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변한 것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현대적 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IDE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언어 스펙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멀티 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OS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지원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6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변하지 않은 것</a:t>
            </a: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간결함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강력함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여러분의 사랑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1314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6E4E3D82-BDAF-0DAC-0FB8-3C7141009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>
            <a:extLst>
              <a:ext uri="{FF2B5EF4-FFF2-40B4-BE49-F238E27FC236}">
                <a16:creationId xmlns:a16="http://schemas.microsoft.com/office/drawing/2014/main" id="{0FA65FE3-4109-A6EF-A011-067112FE37B4}"/>
              </a:ext>
            </a:extLst>
          </p:cNvPr>
          <p:cNvSpPr txBox="1"/>
          <p:nvPr/>
        </p:nvSpPr>
        <p:spPr>
          <a:xfrm>
            <a:off x="4326450" y="1587499"/>
            <a:ext cx="12576000" cy="757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눈떠보니 </a:t>
            </a:r>
            <a:r>
              <a:rPr lang="en-US" altLang="ko-KR" sz="3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AI </a:t>
            </a:r>
            <a:r>
              <a:rPr lang="ko-KR" altLang="en-US" sz="3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시대</a:t>
            </a:r>
            <a:endParaRPr lang="ko-KR" altLang="en-US" sz="3000" dirty="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altLang="ko-KR" sz="3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AI </a:t>
            </a:r>
            <a:r>
              <a:rPr lang="ko-KR" altLang="en-US" sz="3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시대를 개발자는 어떻게 맞을 것인가</a:t>
            </a:r>
            <a:r>
              <a:rPr lang="en-US" altLang="ko-KR" sz="3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?</a:t>
            </a:r>
            <a:r>
              <a:rPr lang="ko-KR" altLang="en-US" sz="3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altLang="ko-KR" sz="3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IDE</a:t>
            </a:r>
            <a:r>
              <a:rPr lang="ko-KR" altLang="en-US" sz="3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에 </a:t>
            </a:r>
            <a:r>
              <a:rPr lang="en-US" altLang="ko-KR" sz="3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AI </a:t>
            </a:r>
            <a:r>
              <a:rPr lang="ko-KR" altLang="en-US" sz="3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어시스턴트 연결하기</a:t>
            </a:r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자연어로 코드 생성해보기</a:t>
            </a:r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기타 기능 훑어보기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ko-KR" altLang="en-US" sz="3000" b="1" dirty="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altLang="en-US" sz="3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샘플 프로그램</a:t>
            </a:r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프로그램에 </a:t>
            </a:r>
            <a:r>
              <a:rPr lang="en-US" altLang="ko-KR" sz="3000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AI </a:t>
            </a:r>
            <a:r>
              <a:rPr lang="ko-KR" altLang="en-US" sz="3000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어시스턴트 연결하기</a:t>
            </a:r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자연어 질의 기능 만들어보기</a:t>
            </a:r>
          </a:p>
          <a:p>
            <a:pPr marL="45720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altLang="ko-KR" sz="3000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Claude</a:t>
            </a:r>
            <a:r>
              <a:rPr lang="ko-KR" altLang="en-US" sz="3000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를 사용해서 영수증에서 텍스트 뽑아오기</a:t>
            </a:r>
          </a:p>
        </p:txBody>
      </p:sp>
      <p:sp>
        <p:nvSpPr>
          <p:cNvPr id="69" name="Google Shape;69;p17">
            <a:extLst>
              <a:ext uri="{FF2B5EF4-FFF2-40B4-BE49-F238E27FC236}">
                <a16:creationId xmlns:a16="http://schemas.microsoft.com/office/drawing/2014/main" id="{505B47D3-D538-9990-CBBF-28EF85330B09}"/>
              </a:ext>
            </a:extLst>
          </p:cNvPr>
          <p:cNvSpPr txBox="1"/>
          <p:nvPr/>
        </p:nvSpPr>
        <p:spPr>
          <a:xfrm>
            <a:off x="554875" y="1443425"/>
            <a:ext cx="3249000" cy="184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 ExtraBold"/>
                <a:sym typeface="Archivo ExtraBold"/>
              </a:rPr>
              <a:t>Agenda</a:t>
            </a:r>
            <a:endParaRPr sz="600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 ExtraBold"/>
              <a:sym typeface="Archivo ExtraBold"/>
            </a:endParaRPr>
          </a:p>
        </p:txBody>
      </p:sp>
      <p:cxnSp>
        <p:nvCxnSpPr>
          <p:cNvPr id="71" name="Google Shape;71;p17">
            <a:extLst>
              <a:ext uri="{FF2B5EF4-FFF2-40B4-BE49-F238E27FC236}">
                <a16:creationId xmlns:a16="http://schemas.microsoft.com/office/drawing/2014/main" id="{910CB484-CC3E-20AC-BFAF-0214A7F0ADF1}"/>
              </a:ext>
            </a:extLst>
          </p:cNvPr>
          <p:cNvCxnSpPr/>
          <p:nvPr/>
        </p:nvCxnSpPr>
        <p:spPr>
          <a:xfrm>
            <a:off x="3997150" y="1618000"/>
            <a:ext cx="0" cy="722940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75219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21498-2045-F612-4F87-EA700BC91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9">
            <a:extLst>
              <a:ext uri="{FF2B5EF4-FFF2-40B4-BE49-F238E27FC236}">
                <a16:creationId xmlns:a16="http://schemas.microsoft.com/office/drawing/2014/main" id="{7E161C64-DEAC-0304-25A6-FD7CA101535C}"/>
              </a:ext>
            </a:extLst>
          </p:cNvPr>
          <p:cNvSpPr txBox="1"/>
          <p:nvPr/>
        </p:nvSpPr>
        <p:spPr>
          <a:xfrm>
            <a:off x="807300" y="1294100"/>
            <a:ext cx="14841000" cy="17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AI, </a:t>
            </a:r>
            <a:r>
              <a:rPr lang="ko-KR" altLang="en-US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인류를 말살할거야</a:t>
            </a:r>
            <a:r>
              <a:rPr lang="en-US" altLang="ko-KR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…</a:t>
            </a:r>
            <a:endParaRPr sz="6000" b="1" dirty="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959BE1-7E66-2688-6370-75945F589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00" y="3048447"/>
            <a:ext cx="6255302" cy="351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id="{92266B09-EC3D-8E48-AC00-C0ED5C6AAA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" name="Picture 10" descr="(사진=영화 '아이, 로봇' 스틸)">
            <a:extLst>
              <a:ext uri="{FF2B5EF4-FFF2-40B4-BE49-F238E27FC236}">
                <a16:creationId xmlns:a16="http://schemas.microsoft.com/office/drawing/2014/main" id="{AB1C29F8-39D2-5299-9F1F-3FE584E4B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08" y="4685919"/>
            <a:ext cx="6638481" cy="369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수많은 패러디를 낳은 1999년 작 ‘매트릭스’의 명장면. 사진 IMDB">
            <a:extLst>
              <a:ext uri="{FF2B5EF4-FFF2-40B4-BE49-F238E27FC236}">
                <a16:creationId xmlns:a16="http://schemas.microsoft.com/office/drawing/2014/main" id="{B9A4FF37-D78D-6944-ACAB-5EC5A2A08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136" y="5892609"/>
            <a:ext cx="6408427" cy="398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668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9426D-F549-60CE-0146-91AFA90F5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9">
            <a:extLst>
              <a:ext uri="{FF2B5EF4-FFF2-40B4-BE49-F238E27FC236}">
                <a16:creationId xmlns:a16="http://schemas.microsoft.com/office/drawing/2014/main" id="{05621D88-C7E8-0465-8D16-640ED3390DB8}"/>
              </a:ext>
            </a:extLst>
          </p:cNvPr>
          <p:cNvSpPr txBox="1"/>
          <p:nvPr/>
        </p:nvSpPr>
        <p:spPr>
          <a:xfrm>
            <a:off x="807299" y="1294100"/>
            <a:ext cx="16787973" cy="17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AI, </a:t>
            </a:r>
            <a:r>
              <a:rPr lang="ko-KR" altLang="en-US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대중화되다 </a:t>
            </a:r>
            <a:r>
              <a:rPr lang="en-US" altLang="ko-KR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// </a:t>
            </a:r>
            <a:r>
              <a:rPr lang="ko-KR" altLang="en-US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최초이자 마지막 인간</a:t>
            </a:r>
            <a:endParaRPr sz="6000" b="1" dirty="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4665E6-2FD3-65FD-F840-26A9F1D72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00" y="319693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016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1C3D6-1F05-A9FF-48AE-35DC0F322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9">
            <a:extLst>
              <a:ext uri="{FF2B5EF4-FFF2-40B4-BE49-F238E27FC236}">
                <a16:creationId xmlns:a16="http://schemas.microsoft.com/office/drawing/2014/main" id="{31B231CB-9C29-2652-68DE-E4C1441880D3}"/>
              </a:ext>
            </a:extLst>
          </p:cNvPr>
          <p:cNvSpPr txBox="1"/>
          <p:nvPr/>
        </p:nvSpPr>
        <p:spPr>
          <a:xfrm>
            <a:off x="807300" y="1294100"/>
            <a:ext cx="14841000" cy="175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AI, </a:t>
            </a:r>
            <a:r>
              <a:rPr lang="ko-KR" altLang="en-US" sz="6000" b="1" dirty="0">
                <a:solidFill>
                  <a:srgbClr val="98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Archivo"/>
                <a:sym typeface="Archivo"/>
              </a:rPr>
              <a:t>이제 대세</a:t>
            </a:r>
            <a:endParaRPr sz="6000" b="1" dirty="0">
              <a:solidFill>
                <a:srgbClr val="98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Archivo"/>
              <a:sym typeface="Archivo"/>
            </a:endParaRPr>
          </a:p>
        </p:txBody>
      </p:sp>
      <p:sp>
        <p:nvSpPr>
          <p:cNvPr id="3" name="Google Shape;90;p19">
            <a:extLst>
              <a:ext uri="{FF2B5EF4-FFF2-40B4-BE49-F238E27FC236}">
                <a16:creationId xmlns:a16="http://schemas.microsoft.com/office/drawing/2014/main" id="{C5E49A98-A6D8-A9DC-7BDB-09399927F9D3}"/>
              </a:ext>
            </a:extLst>
          </p:cNvPr>
          <p:cNvSpPr txBox="1"/>
          <p:nvPr/>
        </p:nvSpPr>
        <p:spPr>
          <a:xfrm>
            <a:off x="807300" y="3048447"/>
            <a:ext cx="17203609" cy="664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한때 공상과학 속 이야기였던 인공지능</a:t>
            </a:r>
            <a:r>
              <a:rPr lang="en-US" altLang="ko-KR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(AI)</a:t>
            </a: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은 이제 우리 일상의 중심이 되었다</a:t>
            </a:r>
            <a:r>
              <a:rPr lang="en-US" altLang="ko-KR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스마트폰 음성 비서 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시리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빅스비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헤이 구글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알렉사 등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 번역 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(DeepL)</a:t>
            </a: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자율주행차 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테슬라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챗봇</a:t>
            </a:r>
            <a:endParaRPr lang="en-US" altLang="ko-KR" sz="3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코딩 </a:t>
            </a:r>
            <a:r>
              <a:rPr lang="en-US" altLang="ko-KR" sz="3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(Copilot, Cursor, Windsurf)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4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등</a:t>
            </a:r>
            <a:r>
              <a:rPr lang="en-US" altLang="ko-KR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</a:t>
            </a:r>
            <a:r>
              <a:rPr lang="ko-KR" altLang="en-US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는 다양한 분야에서 활약하고 있다</a:t>
            </a:r>
            <a:r>
              <a:rPr lang="en-US" altLang="ko-KR" sz="4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022730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</TotalTime>
  <Words>617</Words>
  <Application>Microsoft Office PowerPoint</Application>
  <PresentationFormat>사용자 지정</PresentationFormat>
  <Paragraphs>124</Paragraphs>
  <Slides>24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Archivo SemiBold</vt:lpstr>
      <vt:lpstr>제주한라산</vt:lpstr>
      <vt:lpstr>나눔스퀘어 네오 Bold</vt:lpstr>
      <vt:lpstr>Archivo Black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civilian</dc:creator>
  <cp:lastModifiedBy>영제 안</cp:lastModifiedBy>
  <cp:revision>4</cp:revision>
  <dcterms:modified xsi:type="dcterms:W3CDTF">2025-03-10T23:50:39Z</dcterms:modified>
</cp:coreProperties>
</file>